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1" r:id="rId4"/>
    <p:sldId id="263" r:id="rId5"/>
    <p:sldId id="264" r:id="rId6"/>
    <p:sldId id="265" r:id="rId7"/>
    <p:sldId id="266" r:id="rId8"/>
    <p:sldId id="262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009900"/>
    <a:srgbClr val="006600"/>
    <a:srgbClr val="FEE6F9"/>
    <a:srgbClr val="FFCCFF"/>
    <a:srgbClr val="00CC00"/>
    <a:srgbClr val="00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3CD56-FBFB-4289-89F7-9A01A78F83E6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7890E-5EC4-4432-9E3A-7F4B582CB9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77890E-5EC4-4432-9E3A-7F4B582CB9F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A8814-235B-4C80-8DEF-A871768D7E21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9C97-A6EA-49F4-A611-C634DD173A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A8814-235B-4C80-8DEF-A871768D7E21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9C97-A6EA-49F4-A611-C634DD173A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A8814-235B-4C80-8DEF-A871768D7E21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9C97-A6EA-49F4-A611-C634DD173A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A8814-235B-4C80-8DEF-A871768D7E21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9C97-A6EA-49F4-A611-C634DD173A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A8814-235B-4C80-8DEF-A871768D7E21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9C97-A6EA-49F4-A611-C634DD173A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A8814-235B-4C80-8DEF-A871768D7E21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9C97-A6EA-49F4-A611-C634DD173A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A8814-235B-4C80-8DEF-A871768D7E21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9C97-A6EA-49F4-A611-C634DD173A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A8814-235B-4C80-8DEF-A871768D7E21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9C97-A6EA-49F4-A611-C634DD173A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A8814-235B-4C80-8DEF-A871768D7E21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9C97-A6EA-49F4-A611-C634DD173A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A8814-235B-4C80-8DEF-A871768D7E21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9C97-A6EA-49F4-A611-C634DD173A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A8814-235B-4C80-8DEF-A871768D7E21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9C97-A6EA-49F4-A611-C634DD173A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A8814-235B-4C80-8DEF-A871768D7E21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E9C97-A6EA-49F4-A611-C634DD173A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564" y="1500182"/>
            <a:ext cx="7372344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Использование технологии проблемно-диалогического обучения на уроках математики.</a:t>
            </a:r>
            <a:r>
              <a:rPr lang="ru-RU" sz="3600" dirty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ru-RU" sz="3600" dirty="0">
                <a:solidFill>
                  <a:srgbClr val="00B050"/>
                </a:solidFill>
                <a:latin typeface="Comic Sans MS" pitchFamily="66" charset="0"/>
              </a:rPr>
            </a:br>
            <a:endParaRPr lang="ru-RU" sz="36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0430" y="4572008"/>
            <a:ext cx="5043494" cy="150019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2400" b="1" dirty="0">
                <a:solidFill>
                  <a:srgbClr val="00B050"/>
                </a:solidFill>
                <a:latin typeface="Comic Sans MS" pitchFamily="66" charset="0"/>
              </a:rPr>
              <a:t>Прахнау Ю.В. - учитель математики,</a:t>
            </a:r>
            <a:endParaRPr lang="ru-RU" sz="2400" dirty="0">
              <a:solidFill>
                <a:srgbClr val="00B05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ru-RU" sz="2400" b="1" dirty="0">
                <a:solidFill>
                  <a:srgbClr val="00B050"/>
                </a:solidFill>
                <a:latin typeface="Comic Sans MS" pitchFamily="66" charset="0"/>
              </a:rPr>
              <a:t> ГУ «Школа гимназия» </a:t>
            </a:r>
            <a:r>
              <a:rPr lang="ru-RU" sz="2400" b="1" dirty="0" smtClean="0">
                <a:solidFill>
                  <a:srgbClr val="00B050"/>
                </a:solidFill>
                <a:latin typeface="Comic Sans MS" pitchFamily="66" charset="0"/>
              </a:rPr>
              <a:t>отдела образования </a:t>
            </a:r>
            <a:r>
              <a:rPr lang="ru-RU" sz="2400" b="1" dirty="0" err="1" smtClean="0">
                <a:solidFill>
                  <a:srgbClr val="00B050"/>
                </a:solidFill>
                <a:latin typeface="Comic Sans MS" pitchFamily="66" charset="0"/>
              </a:rPr>
              <a:t>акимата</a:t>
            </a:r>
            <a:endParaRPr lang="ru-RU" sz="2400" dirty="0">
              <a:solidFill>
                <a:srgbClr val="00B05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ru-RU" sz="2400" b="1" dirty="0">
                <a:solidFill>
                  <a:srgbClr val="00B050"/>
                </a:solidFill>
                <a:latin typeface="Comic Sans MS" pitchFamily="66" charset="0"/>
              </a:rPr>
              <a:t> города </a:t>
            </a:r>
            <a:r>
              <a:rPr lang="ru-RU" sz="2400" b="1" dirty="0" err="1">
                <a:solidFill>
                  <a:srgbClr val="00B050"/>
                </a:solidFill>
                <a:latin typeface="Comic Sans MS" pitchFamily="66" charset="0"/>
              </a:rPr>
              <a:t>Лисаковска</a:t>
            </a:r>
            <a:endParaRPr lang="ru-RU" sz="2400" dirty="0">
              <a:solidFill>
                <a:srgbClr val="00B050"/>
              </a:solidFill>
              <a:latin typeface="Comic Sans MS" pitchFamily="66" charset="0"/>
            </a:endParaRPr>
          </a:p>
          <a:p>
            <a:pPr algn="ctr"/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 descr="Ученик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6875"/>
          <a:stretch>
            <a:fillRect/>
          </a:stretch>
        </p:blipFill>
        <p:spPr>
          <a:xfrm flipH="1">
            <a:off x="3214678" y="1714488"/>
            <a:ext cx="2339362" cy="2214578"/>
          </a:xfrm>
          <a:prstGeom prst="rect">
            <a:avLst/>
          </a:prstGeom>
        </p:spPr>
      </p:pic>
      <p:sp>
        <p:nvSpPr>
          <p:cNvPr id="26" name="Облако 25"/>
          <p:cNvSpPr/>
          <p:nvPr/>
        </p:nvSpPr>
        <p:spPr>
          <a:xfrm>
            <a:off x="4857752" y="1785926"/>
            <a:ext cx="4000528" cy="114300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8"/>
            <a:ext cx="8229600" cy="171448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Технология проблемного – диалога </a:t>
            </a:r>
            <a:r>
              <a:rPr lang="ru-RU" sz="31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sz="31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31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-</a:t>
            </a:r>
            <a:r>
              <a:rPr lang="ru-RU" sz="2700" dirty="0" smtClean="0">
                <a:latin typeface="Comic Sans MS" pitchFamily="66" charset="0"/>
              </a:rPr>
              <a:t>это технология, обеспечивающая творческое усвоение знаний учащимися посредством специально организованного учителем диалога. </a:t>
            </a:r>
            <a:endParaRPr lang="ru-RU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388" y="3929066"/>
            <a:ext cx="2571736" cy="292893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b="1" dirty="0" smtClean="0"/>
              <a:t>Подводящий диалог</a:t>
            </a:r>
            <a:r>
              <a:rPr lang="ru-RU" sz="2000" dirty="0" smtClean="0"/>
              <a:t> </a:t>
            </a:r>
          </a:p>
          <a:p>
            <a:pPr algn="ctr">
              <a:buNone/>
            </a:pPr>
            <a:r>
              <a:rPr lang="ru-RU" sz="2000" dirty="0" smtClean="0"/>
              <a:t>представляет собой </a:t>
            </a:r>
          </a:p>
          <a:p>
            <a:pPr algn="ctr">
              <a:buNone/>
            </a:pPr>
            <a:r>
              <a:rPr lang="ru-RU" sz="2000" dirty="0" smtClean="0"/>
              <a:t>систему вопросов и </a:t>
            </a:r>
          </a:p>
          <a:p>
            <a:pPr algn="ctr">
              <a:buNone/>
            </a:pPr>
            <a:r>
              <a:rPr lang="ru-RU" sz="2000" dirty="0" smtClean="0"/>
              <a:t>заданий, которая </a:t>
            </a:r>
          </a:p>
          <a:p>
            <a:pPr algn="ctr">
              <a:buNone/>
            </a:pPr>
            <a:r>
              <a:rPr lang="ru-RU" sz="2000" dirty="0" smtClean="0"/>
              <a:t>активно  развивает</a:t>
            </a:r>
          </a:p>
          <a:p>
            <a:pPr algn="ctr">
              <a:buNone/>
            </a:pPr>
            <a:r>
              <a:rPr lang="ru-RU" sz="2000" dirty="0" smtClean="0"/>
              <a:t> логическое мышление</a:t>
            </a:r>
          </a:p>
          <a:p>
            <a:pPr algn="ctr">
              <a:buNone/>
            </a:pPr>
            <a:r>
              <a:rPr lang="ru-RU" sz="2000" dirty="0" smtClean="0"/>
              <a:t> учеников. </a:t>
            </a:r>
            <a:endParaRPr lang="ru-RU" sz="20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20750021">
            <a:off x="45104" y="1827647"/>
            <a:ext cx="3357554" cy="78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Как учить?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1285852" y="3786190"/>
            <a:ext cx="714380" cy="571504"/>
          </a:xfrm>
          <a:prstGeom prst="straightConnector1">
            <a:avLst/>
          </a:prstGeom>
          <a:ln w="635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081194" y="3714752"/>
            <a:ext cx="776294" cy="704856"/>
          </a:xfrm>
          <a:prstGeom prst="straightConnector1">
            <a:avLst/>
          </a:prstGeom>
          <a:ln w="635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215074" y="3500438"/>
            <a:ext cx="1143008" cy="357190"/>
          </a:xfrm>
          <a:prstGeom prst="straightConnector1">
            <a:avLst/>
          </a:prstGeom>
          <a:ln w="635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 flipV="1">
            <a:off x="5000628" y="3500438"/>
            <a:ext cx="1214446" cy="357190"/>
          </a:xfrm>
          <a:prstGeom prst="straightConnector1">
            <a:avLst/>
          </a:prstGeom>
          <a:ln w="635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4429132"/>
            <a:ext cx="1857356" cy="23698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постановка </a:t>
            </a:r>
          </a:p>
          <a:p>
            <a:pPr algn="ctr"/>
            <a:r>
              <a:rPr lang="ru-RU" sz="2400" b="1" dirty="0" smtClean="0"/>
              <a:t>проблемы</a:t>
            </a:r>
          </a:p>
          <a:p>
            <a:pPr algn="ctr"/>
            <a:r>
              <a:rPr lang="ru-RU" sz="2000" dirty="0" err="1" smtClean="0"/>
              <a:t>формулиро-вание</a:t>
            </a:r>
            <a:r>
              <a:rPr lang="ru-RU" sz="2000" dirty="0" smtClean="0"/>
              <a:t> </a:t>
            </a:r>
          </a:p>
          <a:p>
            <a:pPr algn="ctr"/>
            <a:r>
              <a:rPr lang="ru-RU" sz="2000" dirty="0" smtClean="0"/>
              <a:t>темы урока </a:t>
            </a:r>
          </a:p>
          <a:p>
            <a:pPr algn="ctr"/>
            <a:r>
              <a:rPr lang="ru-RU" sz="2000" dirty="0" smtClean="0"/>
              <a:t>или вопроса</a:t>
            </a:r>
          </a:p>
          <a:p>
            <a:pPr algn="ctr"/>
            <a:r>
              <a:rPr lang="ru-RU" sz="2000" dirty="0" smtClean="0"/>
              <a:t>исследования</a:t>
            </a:r>
            <a:endParaRPr lang="ru-RU" sz="2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857356" y="4429132"/>
            <a:ext cx="1758114" cy="23698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поиск</a:t>
            </a:r>
          </a:p>
          <a:p>
            <a:pPr algn="ctr"/>
            <a:r>
              <a:rPr lang="ru-RU" sz="2400" b="1" dirty="0" smtClean="0"/>
              <a:t> решения</a:t>
            </a:r>
          </a:p>
          <a:p>
            <a:pPr algn="ctr"/>
            <a:r>
              <a:rPr lang="ru-RU" sz="2000" dirty="0" smtClean="0"/>
              <a:t>этап </a:t>
            </a:r>
          </a:p>
          <a:p>
            <a:pPr algn="ctr"/>
            <a:r>
              <a:rPr lang="ru-RU" sz="2000" dirty="0" err="1" smtClean="0"/>
              <a:t>формулиро</a:t>
            </a:r>
            <a:r>
              <a:rPr lang="ru-RU" sz="2000" dirty="0" smtClean="0"/>
              <a:t>-</a:t>
            </a:r>
          </a:p>
          <a:p>
            <a:pPr algn="ctr"/>
            <a:r>
              <a:rPr lang="ru-RU" sz="2000" dirty="0" err="1" smtClean="0"/>
              <a:t>вания</a:t>
            </a:r>
            <a:endParaRPr lang="ru-RU" sz="2000" dirty="0" smtClean="0"/>
          </a:p>
          <a:p>
            <a:pPr algn="ctr"/>
            <a:r>
              <a:rPr lang="ru-RU" sz="2000" dirty="0" smtClean="0"/>
              <a:t> нового</a:t>
            </a:r>
          </a:p>
          <a:p>
            <a:pPr algn="ctr"/>
            <a:r>
              <a:rPr lang="ru-RU" sz="2000" dirty="0" smtClean="0"/>
              <a:t> знания 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643306" y="3929066"/>
            <a:ext cx="2786082" cy="22467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r>
              <a:rPr lang="ru-RU" sz="2000" b="1" dirty="0" smtClean="0"/>
              <a:t>Побуждающий диалог</a:t>
            </a:r>
          </a:p>
          <a:p>
            <a:r>
              <a:rPr lang="ru-RU" sz="2000" dirty="0" smtClean="0"/>
              <a:t> состоит из отдельных </a:t>
            </a:r>
          </a:p>
          <a:p>
            <a:r>
              <a:rPr lang="ru-RU" sz="2000" dirty="0" smtClean="0"/>
              <a:t>стимулирующих реплик, </a:t>
            </a:r>
          </a:p>
          <a:p>
            <a:r>
              <a:rPr lang="ru-RU" sz="2000" dirty="0" smtClean="0"/>
              <a:t>которые помогают </a:t>
            </a:r>
          </a:p>
          <a:p>
            <a:r>
              <a:rPr lang="ru-RU" sz="2000" dirty="0" smtClean="0"/>
              <a:t>ученику работать </a:t>
            </a:r>
          </a:p>
          <a:p>
            <a:r>
              <a:rPr lang="ru-RU" sz="2000" dirty="0" smtClean="0"/>
              <a:t>творчески</a:t>
            </a:r>
            <a:endParaRPr lang="ru-RU" sz="2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429256" y="2928934"/>
            <a:ext cx="17145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Диалог</a:t>
            </a:r>
            <a:endParaRPr lang="ru-RU" sz="32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643174" y="2191400"/>
            <a:ext cx="1643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Comic Sans MS" pitchFamily="66" charset="0"/>
              </a:rPr>
              <a:t>ученик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072066" y="2006734"/>
            <a:ext cx="33575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Comic Sans MS" pitchFamily="66" charset="0"/>
              </a:rPr>
              <a:t>ставил и решал проблемы</a:t>
            </a:r>
            <a:endParaRPr lang="ru-RU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85786" y="3071810"/>
            <a:ext cx="3143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Проблемный</a:t>
            </a:r>
            <a:endParaRPr lang="ru-RU" sz="32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049" name="Group 1"/>
          <p:cNvGrpSpPr>
            <a:grpSpLocks noChangeAspect="1"/>
          </p:cNvGrpSpPr>
          <p:nvPr/>
        </p:nvGrpSpPr>
        <p:grpSpPr bwMode="auto">
          <a:xfrm>
            <a:off x="-285774" y="0"/>
            <a:ext cx="10201275" cy="6572250"/>
            <a:chOff x="369" y="851"/>
            <a:chExt cx="16066" cy="10350"/>
          </a:xfrm>
        </p:grpSpPr>
        <p:sp>
          <p:nvSpPr>
            <p:cNvPr id="2114" name="Text Box 66"/>
            <p:cNvSpPr txBox="1">
              <a:spLocks noChangeArrowheads="1"/>
            </p:cNvSpPr>
            <p:nvPr/>
          </p:nvSpPr>
          <p:spPr bwMode="auto">
            <a:xfrm>
              <a:off x="10720" y="3101"/>
              <a:ext cx="2363" cy="1057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B05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5241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Подводящий от проблемы</a:t>
              </a: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диалог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2524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6" name="AutoShape 68"/>
            <p:cNvSpPr>
              <a:spLocks noChangeAspect="1" noChangeArrowheads="1" noTextEdit="1"/>
            </p:cNvSpPr>
            <p:nvPr/>
          </p:nvSpPr>
          <p:spPr bwMode="auto">
            <a:xfrm>
              <a:off x="369" y="851"/>
              <a:ext cx="16066" cy="1008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15" name="Text Box 67"/>
            <p:cNvSpPr txBox="1">
              <a:spLocks noChangeArrowheads="1"/>
            </p:cNvSpPr>
            <p:nvPr/>
          </p:nvSpPr>
          <p:spPr bwMode="auto">
            <a:xfrm>
              <a:off x="8357" y="2651"/>
              <a:ext cx="2700" cy="72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B05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5241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Побуждающий к гипотезе диалог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2524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3" name="Text Box 65"/>
            <p:cNvSpPr txBox="1">
              <a:spLocks noChangeArrowheads="1"/>
            </p:cNvSpPr>
            <p:nvPr/>
          </p:nvSpPr>
          <p:spPr bwMode="auto">
            <a:xfrm>
              <a:off x="12970" y="2876"/>
              <a:ext cx="2250" cy="1013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B05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5241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Подводящий </a:t>
              </a: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rgbClr val="009900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без проблемы</a:t>
              </a: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rgbClr val="009900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 диалог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2524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1" name="Text Box 63"/>
            <p:cNvSpPr txBox="1">
              <a:spLocks noChangeArrowheads="1"/>
            </p:cNvSpPr>
            <p:nvPr/>
          </p:nvSpPr>
          <p:spPr bwMode="auto">
            <a:xfrm>
              <a:off x="12520" y="4991"/>
              <a:ext cx="2700" cy="9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5241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Побуждение к выдвижению гипотезы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2524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0" name="Text Box 62"/>
            <p:cNvSpPr txBox="1">
              <a:spLocks noChangeArrowheads="1"/>
            </p:cNvSpPr>
            <p:nvPr/>
          </p:nvSpPr>
          <p:spPr bwMode="auto">
            <a:xfrm>
              <a:off x="12520" y="6026"/>
              <a:ext cx="2588" cy="10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5241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Принятие выдвигаемых учениками гипотез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2524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9" name="Text Box 61"/>
            <p:cNvSpPr txBox="1">
              <a:spLocks noChangeArrowheads="1"/>
            </p:cNvSpPr>
            <p:nvPr/>
          </p:nvSpPr>
          <p:spPr bwMode="auto">
            <a:xfrm>
              <a:off x="12520" y="7264"/>
              <a:ext cx="2700" cy="6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5241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Побуждения к проверке гипотез</a:t>
              </a: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2524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8" name="Text Box 60"/>
            <p:cNvSpPr txBox="1">
              <a:spLocks noChangeArrowheads="1"/>
            </p:cNvSpPr>
            <p:nvPr/>
          </p:nvSpPr>
          <p:spPr bwMode="auto">
            <a:xfrm>
              <a:off x="12520" y="8051"/>
              <a:ext cx="2700" cy="9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5241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Принятие предлагаемых учениками гипотез</a:t>
              </a: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2524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7" name="Line 59"/>
            <p:cNvSpPr>
              <a:spLocks noChangeShapeType="1"/>
            </p:cNvSpPr>
            <p:nvPr/>
          </p:nvSpPr>
          <p:spPr bwMode="auto">
            <a:xfrm flipH="1">
              <a:off x="9032" y="1976"/>
              <a:ext cx="180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6" name="Line 58"/>
            <p:cNvSpPr>
              <a:spLocks noChangeShapeType="1"/>
            </p:cNvSpPr>
            <p:nvPr/>
          </p:nvSpPr>
          <p:spPr bwMode="auto">
            <a:xfrm flipH="1">
              <a:off x="12070" y="2426"/>
              <a:ext cx="518" cy="6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5" name="Line 57"/>
            <p:cNvSpPr>
              <a:spLocks noChangeShapeType="1"/>
            </p:cNvSpPr>
            <p:nvPr/>
          </p:nvSpPr>
          <p:spPr bwMode="auto">
            <a:xfrm>
              <a:off x="14207" y="2426"/>
              <a:ext cx="72" cy="4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4" name="Line 56"/>
            <p:cNvSpPr>
              <a:spLocks noChangeShapeType="1"/>
            </p:cNvSpPr>
            <p:nvPr/>
          </p:nvSpPr>
          <p:spPr bwMode="auto">
            <a:xfrm>
              <a:off x="9707" y="3438"/>
              <a:ext cx="90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3" name="AutoShape 55"/>
            <p:cNvSpPr>
              <a:spLocks noChangeShapeType="1"/>
            </p:cNvSpPr>
            <p:nvPr/>
          </p:nvSpPr>
          <p:spPr bwMode="auto">
            <a:xfrm rot="16200000" flipH="1">
              <a:off x="12092" y="4879"/>
              <a:ext cx="540" cy="359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2" name="AutoShape 54"/>
            <p:cNvSpPr>
              <a:spLocks noChangeShapeType="1"/>
            </p:cNvSpPr>
            <p:nvPr/>
          </p:nvSpPr>
          <p:spPr bwMode="auto">
            <a:xfrm rot="16200000" flipH="1">
              <a:off x="11642" y="5464"/>
              <a:ext cx="1440" cy="359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1" name="AutoShape 53"/>
            <p:cNvSpPr>
              <a:spLocks noChangeShapeType="1"/>
            </p:cNvSpPr>
            <p:nvPr/>
          </p:nvSpPr>
          <p:spPr bwMode="auto">
            <a:xfrm rot="16200000" flipH="1">
              <a:off x="11192" y="6252"/>
              <a:ext cx="2340" cy="359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0" name="AutoShape 52"/>
            <p:cNvSpPr>
              <a:spLocks noChangeShapeType="1"/>
            </p:cNvSpPr>
            <p:nvPr/>
          </p:nvSpPr>
          <p:spPr bwMode="auto">
            <a:xfrm rot="16200000" flipH="1">
              <a:off x="10742" y="6679"/>
              <a:ext cx="3240" cy="359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8" name="Text Box 50"/>
            <p:cNvSpPr txBox="1">
              <a:spLocks noChangeArrowheads="1"/>
            </p:cNvSpPr>
            <p:nvPr/>
          </p:nvSpPr>
          <p:spPr bwMode="auto">
            <a:xfrm>
              <a:off x="936" y="2831"/>
              <a:ext cx="2520" cy="1080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B05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5241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Побуждающий от проблемной ситуации диалог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2524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7" name="Text Box 49"/>
            <p:cNvSpPr txBox="1">
              <a:spLocks noChangeArrowheads="1"/>
            </p:cNvSpPr>
            <p:nvPr/>
          </p:nvSpPr>
          <p:spPr bwMode="auto">
            <a:xfrm>
              <a:off x="3519" y="2831"/>
              <a:ext cx="2250" cy="1057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B05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5241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Подводящий к теме диалог</a:t>
              </a: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2524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6" name="Text Box 48"/>
            <p:cNvSpPr txBox="1">
              <a:spLocks noChangeArrowheads="1"/>
            </p:cNvSpPr>
            <p:nvPr/>
          </p:nvSpPr>
          <p:spPr bwMode="auto">
            <a:xfrm>
              <a:off x="5769" y="2876"/>
              <a:ext cx="2340" cy="1312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rgbClr val="00B05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5241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Сообщение темы с мотивирующим приемом</a:t>
              </a: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2524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5" name="Text Box 47"/>
            <p:cNvSpPr txBox="1">
              <a:spLocks noChangeArrowheads="1"/>
            </p:cNvSpPr>
            <p:nvPr/>
          </p:nvSpPr>
          <p:spPr bwMode="auto">
            <a:xfrm>
              <a:off x="794" y="4811"/>
              <a:ext cx="2662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5241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Действия учителя</a:t>
              </a:r>
              <a:endPara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2524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4" name="Text Box 46"/>
            <p:cNvSpPr txBox="1">
              <a:spLocks noChangeArrowheads="1"/>
            </p:cNvSpPr>
            <p:nvPr/>
          </p:nvSpPr>
          <p:spPr bwMode="auto">
            <a:xfrm>
              <a:off x="1296" y="5531"/>
              <a:ext cx="2880" cy="72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5241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Приемы создания проблемных ситуаций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2524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3" name="Text Box 45"/>
            <p:cNvSpPr txBox="1">
              <a:spLocks noChangeArrowheads="1"/>
            </p:cNvSpPr>
            <p:nvPr/>
          </p:nvSpPr>
          <p:spPr bwMode="auto">
            <a:xfrm>
              <a:off x="1476" y="6251"/>
              <a:ext cx="28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5241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1. Предъявление противоречивых фактов</a:t>
              </a: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2524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2" name="Text Box 44"/>
            <p:cNvSpPr txBox="1">
              <a:spLocks noChangeArrowheads="1"/>
            </p:cNvSpPr>
            <p:nvPr/>
          </p:nvSpPr>
          <p:spPr bwMode="auto">
            <a:xfrm>
              <a:off x="1476" y="6971"/>
              <a:ext cx="28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5241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2. Столкновение разных мнений</a:t>
              </a: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2524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1" name="Text Box 43"/>
            <p:cNvSpPr txBox="1">
              <a:spLocks noChangeArrowheads="1"/>
            </p:cNvSpPr>
            <p:nvPr/>
          </p:nvSpPr>
          <p:spPr bwMode="auto">
            <a:xfrm>
              <a:off x="1476" y="7691"/>
              <a:ext cx="28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5241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3. Предъявление заданий «на ошибку»</a:t>
              </a: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2524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0" name="Text Box 42"/>
            <p:cNvSpPr txBox="1">
              <a:spLocks noChangeArrowheads="1"/>
            </p:cNvSpPr>
            <p:nvPr/>
          </p:nvSpPr>
          <p:spPr bwMode="auto">
            <a:xfrm>
              <a:off x="1476" y="8411"/>
              <a:ext cx="28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5241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4. Предъявление не выполнимого задания</a:t>
              </a: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2524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" name="Text Box 41"/>
            <p:cNvSpPr txBox="1">
              <a:spLocks noChangeArrowheads="1"/>
            </p:cNvSpPr>
            <p:nvPr/>
          </p:nvSpPr>
          <p:spPr bwMode="auto">
            <a:xfrm>
              <a:off x="1476" y="9131"/>
              <a:ext cx="3168" cy="8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5241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5. Предъявления задания не сходного с предыдущим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2524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8" name="Text Box 40"/>
            <p:cNvSpPr txBox="1">
              <a:spLocks noChangeArrowheads="1"/>
            </p:cNvSpPr>
            <p:nvPr/>
          </p:nvSpPr>
          <p:spPr bwMode="auto">
            <a:xfrm>
              <a:off x="1476" y="10121"/>
              <a:ext cx="3281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5241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6. Предъявление практического задания похожего на предыдущие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2524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7" name="Text Box 39"/>
            <p:cNvSpPr txBox="1">
              <a:spLocks noChangeArrowheads="1"/>
            </p:cNvSpPr>
            <p:nvPr/>
          </p:nvSpPr>
          <p:spPr bwMode="auto">
            <a:xfrm>
              <a:off x="4895" y="5238"/>
              <a:ext cx="3350" cy="9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5241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Побуждение к осознанию противоречия проблемной ситуации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2524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6" name="Text Box 38"/>
            <p:cNvSpPr txBox="1">
              <a:spLocks noChangeArrowheads="1"/>
            </p:cNvSpPr>
            <p:nvPr/>
          </p:nvSpPr>
          <p:spPr bwMode="auto">
            <a:xfrm>
              <a:off x="5255" y="6251"/>
              <a:ext cx="2990" cy="6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5241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Что вас удивило?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25241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Какие факты на лицо?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2524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5" name="Text Box 37"/>
            <p:cNvSpPr txBox="1">
              <a:spLocks noChangeArrowheads="1"/>
            </p:cNvSpPr>
            <p:nvPr/>
          </p:nvSpPr>
          <p:spPr bwMode="auto">
            <a:xfrm>
              <a:off x="5255" y="6971"/>
              <a:ext cx="2700" cy="8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5241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Сколько же в нашем классе разных</a:t>
              </a:r>
              <a:r>
                <a:rPr kumimoji="0" lang="ru-RU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мнений</a:t>
              </a:r>
              <a:r>
                <a:rPr kumimoji="0" lang="ru-RU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?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2524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4" name="Text Box 36"/>
            <p:cNvSpPr txBox="1">
              <a:spLocks noChangeArrowheads="1"/>
            </p:cNvSpPr>
            <p:nvPr/>
          </p:nvSpPr>
          <p:spPr bwMode="auto">
            <a:xfrm>
              <a:off x="5795" y="7894"/>
              <a:ext cx="216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5241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Вы что предполагали?</a:t>
              </a: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2524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3" name="Text Box 35"/>
            <p:cNvSpPr txBox="1">
              <a:spLocks noChangeArrowheads="1"/>
            </p:cNvSpPr>
            <p:nvPr/>
          </p:nvSpPr>
          <p:spPr bwMode="auto">
            <a:xfrm>
              <a:off x="5255" y="8636"/>
              <a:ext cx="2877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5241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Вы смогли выполнить это задание?</a:t>
              </a: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2524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2" name="Text Box 34"/>
            <p:cNvSpPr txBox="1">
              <a:spLocks noChangeArrowheads="1"/>
            </p:cNvSpPr>
            <p:nvPr/>
          </p:nvSpPr>
          <p:spPr bwMode="auto">
            <a:xfrm>
              <a:off x="5140" y="9356"/>
              <a:ext cx="28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5241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Чем это задание не похоже на предыдущие?</a:t>
              </a: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2524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1" name="Text Box 33"/>
            <p:cNvSpPr txBox="1">
              <a:spLocks noChangeArrowheads="1"/>
            </p:cNvSpPr>
            <p:nvPr/>
          </p:nvSpPr>
          <p:spPr bwMode="auto">
            <a:xfrm>
              <a:off x="5615" y="10144"/>
              <a:ext cx="234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5241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Какие знания применили?</a:t>
              </a: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2524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0" name="Text Box 32"/>
            <p:cNvSpPr txBox="1">
              <a:spLocks noChangeArrowheads="1"/>
            </p:cNvSpPr>
            <p:nvPr/>
          </p:nvSpPr>
          <p:spPr bwMode="auto">
            <a:xfrm>
              <a:off x="8495" y="5531"/>
              <a:ext cx="3012" cy="9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5241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Побуждение к формированию учебной проблемы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2524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9" name="Text Box 31"/>
            <p:cNvSpPr txBox="1">
              <a:spLocks noChangeArrowheads="1"/>
            </p:cNvSpPr>
            <p:nvPr/>
          </p:nvSpPr>
          <p:spPr bwMode="auto">
            <a:xfrm>
              <a:off x="8495" y="6611"/>
              <a:ext cx="3600" cy="15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5241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«Какова будет тема урока?» 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25241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или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25241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«Какой возникает вопрос?»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2524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8" name="Text Box 30"/>
            <p:cNvSpPr txBox="1">
              <a:spLocks noChangeArrowheads="1"/>
            </p:cNvSpPr>
            <p:nvPr/>
          </p:nvSpPr>
          <p:spPr bwMode="auto">
            <a:xfrm>
              <a:off x="9035" y="8231"/>
              <a:ext cx="2700" cy="128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5241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Принятие учениками формулировок учебной проблемы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2524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7" name="Text Box 29"/>
            <p:cNvSpPr txBox="1">
              <a:spLocks noChangeArrowheads="1"/>
            </p:cNvSpPr>
            <p:nvPr/>
          </p:nvSpPr>
          <p:spPr bwMode="auto">
            <a:xfrm>
              <a:off x="9145" y="9964"/>
              <a:ext cx="4679" cy="9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5241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Кто еще хочет сказать?</a:t>
              </a: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25241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Кто думает </a:t>
              </a:r>
              <a:r>
                <a:rPr kumimoji="0" lang="ru-RU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иначе?</a:t>
              </a: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25241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Кто может выразить мысль точнее?</a:t>
              </a: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2524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6" name="Line 28"/>
            <p:cNvSpPr>
              <a:spLocks noChangeShapeType="1"/>
            </p:cNvSpPr>
            <p:nvPr/>
          </p:nvSpPr>
          <p:spPr bwMode="auto">
            <a:xfrm flipH="1">
              <a:off x="2394" y="2516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5" name="Line 27"/>
            <p:cNvSpPr>
              <a:spLocks noChangeShapeType="1"/>
            </p:cNvSpPr>
            <p:nvPr/>
          </p:nvSpPr>
          <p:spPr bwMode="auto">
            <a:xfrm>
              <a:off x="2196" y="3911"/>
              <a:ext cx="2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4" name="AutoShape 26"/>
            <p:cNvSpPr>
              <a:spLocks noChangeShapeType="1"/>
            </p:cNvSpPr>
            <p:nvPr/>
          </p:nvSpPr>
          <p:spPr bwMode="auto">
            <a:xfrm rot="10800000" flipH="1" flipV="1">
              <a:off x="1296" y="5891"/>
              <a:ext cx="180" cy="720"/>
            </a:xfrm>
            <a:prstGeom prst="bentConnector3">
              <a:avLst>
                <a:gd name="adj1" fmla="val -20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3" name="AutoShape 25"/>
            <p:cNvSpPr>
              <a:spLocks noChangeShapeType="1"/>
            </p:cNvSpPr>
            <p:nvPr/>
          </p:nvSpPr>
          <p:spPr bwMode="auto">
            <a:xfrm rot="10800000" flipH="1" flipV="1">
              <a:off x="1296" y="5891"/>
              <a:ext cx="180" cy="1440"/>
            </a:xfrm>
            <a:prstGeom prst="bentConnector3">
              <a:avLst>
                <a:gd name="adj1" fmla="val -20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2" name="AutoShape 24"/>
            <p:cNvSpPr>
              <a:spLocks noChangeShapeType="1"/>
            </p:cNvSpPr>
            <p:nvPr/>
          </p:nvSpPr>
          <p:spPr bwMode="auto">
            <a:xfrm rot="10800000" flipH="1" flipV="1">
              <a:off x="1296" y="5891"/>
              <a:ext cx="180" cy="2160"/>
            </a:xfrm>
            <a:prstGeom prst="bentConnector3">
              <a:avLst>
                <a:gd name="adj1" fmla="val -20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1" name="AutoShape 23"/>
            <p:cNvSpPr>
              <a:spLocks noChangeShapeType="1"/>
            </p:cNvSpPr>
            <p:nvPr/>
          </p:nvSpPr>
          <p:spPr bwMode="auto">
            <a:xfrm rot="10800000" flipH="1" flipV="1">
              <a:off x="1296" y="5891"/>
              <a:ext cx="180" cy="2880"/>
            </a:xfrm>
            <a:prstGeom prst="bentConnector3">
              <a:avLst>
                <a:gd name="adj1" fmla="val -20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0" name="AutoShape 22"/>
            <p:cNvSpPr>
              <a:spLocks noChangeShapeType="1"/>
            </p:cNvSpPr>
            <p:nvPr/>
          </p:nvSpPr>
          <p:spPr bwMode="auto">
            <a:xfrm rot="10800000" flipH="1" flipV="1">
              <a:off x="1296" y="5891"/>
              <a:ext cx="180" cy="3600"/>
            </a:xfrm>
            <a:prstGeom prst="bentConnector3">
              <a:avLst>
                <a:gd name="adj1" fmla="val -20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9" name="AutoShape 21"/>
            <p:cNvSpPr>
              <a:spLocks noChangeShapeType="1"/>
            </p:cNvSpPr>
            <p:nvPr/>
          </p:nvSpPr>
          <p:spPr bwMode="auto">
            <a:xfrm rot="10800000" flipH="1" flipV="1">
              <a:off x="1296" y="5891"/>
              <a:ext cx="180" cy="4500"/>
            </a:xfrm>
            <a:prstGeom prst="bentConnector3">
              <a:avLst>
                <a:gd name="adj1" fmla="val -20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8" name="Line 20"/>
            <p:cNvSpPr>
              <a:spLocks noChangeShapeType="1"/>
            </p:cNvSpPr>
            <p:nvPr/>
          </p:nvSpPr>
          <p:spPr bwMode="auto">
            <a:xfrm>
              <a:off x="3456" y="5171"/>
              <a:ext cx="1439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7" name="AutoShape 19"/>
            <p:cNvSpPr>
              <a:spLocks noChangeShapeType="1"/>
            </p:cNvSpPr>
            <p:nvPr/>
          </p:nvSpPr>
          <p:spPr bwMode="auto">
            <a:xfrm rot="10800000" flipH="1" flipV="1">
              <a:off x="4895" y="5801"/>
              <a:ext cx="360" cy="810"/>
            </a:xfrm>
            <a:prstGeom prst="bentConnector3">
              <a:avLst>
                <a:gd name="adj1" fmla="val -10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6" name="AutoShape 18"/>
            <p:cNvSpPr>
              <a:spLocks noChangeShapeType="1"/>
            </p:cNvSpPr>
            <p:nvPr/>
          </p:nvSpPr>
          <p:spPr bwMode="auto">
            <a:xfrm rot="10800000" flipH="1" flipV="1">
              <a:off x="4895" y="5801"/>
              <a:ext cx="360" cy="1530"/>
            </a:xfrm>
            <a:prstGeom prst="bentConnector3">
              <a:avLst>
                <a:gd name="adj1" fmla="val -10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5" name="AutoShape 17"/>
            <p:cNvSpPr>
              <a:spLocks noChangeShapeType="1"/>
            </p:cNvSpPr>
            <p:nvPr/>
          </p:nvSpPr>
          <p:spPr bwMode="auto">
            <a:xfrm rot="10800000" flipH="1" flipV="1">
              <a:off x="4895" y="5801"/>
              <a:ext cx="900" cy="2250"/>
            </a:xfrm>
            <a:prstGeom prst="bentConnector3">
              <a:avLst>
                <a:gd name="adj1" fmla="val -4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4" name="AutoShape 16"/>
            <p:cNvSpPr>
              <a:spLocks noChangeShapeType="1"/>
            </p:cNvSpPr>
            <p:nvPr/>
          </p:nvSpPr>
          <p:spPr bwMode="auto">
            <a:xfrm rot="10800000" flipH="1" flipV="1">
              <a:off x="4895" y="5801"/>
              <a:ext cx="360" cy="2970"/>
            </a:xfrm>
            <a:prstGeom prst="bentConnector3">
              <a:avLst>
                <a:gd name="adj1" fmla="val -10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3" name="AutoShape 15"/>
            <p:cNvSpPr>
              <a:spLocks noChangeShapeType="1"/>
            </p:cNvSpPr>
            <p:nvPr/>
          </p:nvSpPr>
          <p:spPr bwMode="auto">
            <a:xfrm rot="10800000" flipH="1" flipV="1">
              <a:off x="4895" y="5801"/>
              <a:ext cx="180" cy="3690"/>
            </a:xfrm>
            <a:prstGeom prst="bentConnector3">
              <a:avLst>
                <a:gd name="adj1" fmla="val -20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2" name="AutoShape 14"/>
            <p:cNvSpPr>
              <a:spLocks noChangeShapeType="1"/>
            </p:cNvSpPr>
            <p:nvPr/>
          </p:nvSpPr>
          <p:spPr bwMode="auto">
            <a:xfrm rot="10800000" flipH="1" flipV="1">
              <a:off x="4895" y="5801"/>
              <a:ext cx="720" cy="4410"/>
            </a:xfrm>
            <a:prstGeom prst="bentConnector3">
              <a:avLst>
                <a:gd name="adj1" fmla="val -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1" name="AutoShape 13"/>
            <p:cNvSpPr>
              <a:spLocks noChangeShapeType="1"/>
            </p:cNvSpPr>
            <p:nvPr/>
          </p:nvSpPr>
          <p:spPr bwMode="auto">
            <a:xfrm rot="5400000" flipV="1">
              <a:off x="6381" y="2246"/>
              <a:ext cx="360" cy="6209"/>
            </a:xfrm>
            <a:prstGeom prst="bentConnector3">
              <a:avLst>
                <a:gd name="adj1" fmla="val -10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9755" y="6431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9" name="AutoShape 11"/>
            <p:cNvSpPr>
              <a:spLocks noChangeShapeType="1"/>
            </p:cNvSpPr>
            <p:nvPr/>
          </p:nvSpPr>
          <p:spPr bwMode="auto">
            <a:xfrm rot="5400000" flipV="1">
              <a:off x="4491" y="4136"/>
              <a:ext cx="3510" cy="5579"/>
            </a:xfrm>
            <a:prstGeom prst="bentConnector4">
              <a:avLst>
                <a:gd name="adj1" fmla="val -10255"/>
                <a:gd name="adj2" fmla="val 86269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>
              <a:off x="10475" y="9604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3996" y="2291"/>
              <a:ext cx="1259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3996" y="2111"/>
              <a:ext cx="3599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10830" y="1751"/>
              <a:ext cx="3715" cy="72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rgbClr val="0033CC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5241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Методы поиска решения учебной проблемы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2524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>
              <a:off x="2556" y="5171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11555" y="1391"/>
              <a:ext cx="1799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auto">
            <a:xfrm flipH="1">
              <a:off x="2916" y="1391"/>
              <a:ext cx="2339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" name="Text Box 2"/>
            <p:cNvSpPr txBox="1">
              <a:spLocks noChangeArrowheads="1"/>
            </p:cNvSpPr>
            <p:nvPr/>
          </p:nvSpPr>
          <p:spPr bwMode="auto">
            <a:xfrm>
              <a:off x="4419" y="1031"/>
              <a:ext cx="7676" cy="382"/>
            </a:xfrm>
            <a:prstGeom prst="rect">
              <a:avLst/>
            </a:prstGeom>
            <a:solidFill>
              <a:srgbClr val="FEE6F9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5241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3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Методы проблемно – диалогического</a:t>
              </a:r>
              <a:r>
                <a:rPr kumimoji="0" lang="ru-RU" sz="13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13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обучения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2" name="Text Box 64"/>
            <p:cNvSpPr txBox="1">
              <a:spLocks noChangeArrowheads="1"/>
            </p:cNvSpPr>
            <p:nvPr/>
          </p:nvSpPr>
          <p:spPr bwMode="auto">
            <a:xfrm>
              <a:off x="10495" y="4338"/>
              <a:ext cx="2879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5241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Действия учителя</a:t>
              </a: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2524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9" name="Text Box 51"/>
            <p:cNvSpPr txBox="1">
              <a:spLocks noChangeArrowheads="1"/>
            </p:cNvSpPr>
            <p:nvPr/>
          </p:nvSpPr>
          <p:spPr bwMode="auto">
            <a:xfrm>
              <a:off x="1066" y="1751"/>
              <a:ext cx="3691" cy="78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5875">
              <a:solidFill>
                <a:srgbClr val="0033CC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5241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rgbClr val="0033CC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Методы постановки учебной проблемы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25241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77634"/>
          <a:ext cx="9144000" cy="6320470"/>
        </p:xfrm>
        <a:graphic>
          <a:graphicData uri="http://schemas.openxmlformats.org/drawingml/2006/table">
            <a:tbl>
              <a:tblPr/>
              <a:tblGrid>
                <a:gridCol w="3331420"/>
                <a:gridCol w="3942353"/>
                <a:gridCol w="1870227"/>
              </a:tblGrid>
              <a:tr h="460347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Приемы создания проблемной ситуации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504" marR="11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Побуждение к осознанию противоречия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504" marR="11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Побуждение к формулированию проблемы</a:t>
                      </a:r>
                      <a:endParaRPr lang="ru-RU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504" marR="11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21604">
                <a:tc>
                  <a:txBody>
                    <a:bodyPr/>
                    <a:lstStyle/>
                    <a:p>
                      <a:pPr indent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i="1" u="sng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Прием1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. Одновременно предъявить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</a:t>
                      </a:r>
                    </a:p>
                    <a:p>
                      <a:pPr indent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противоречивые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факты, теории, точки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indent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зрения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11504" marR="11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 фактах;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 Что вас удивило? Что интересного заметили? Какие факты на лицо?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 теориях: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 Что вас удивило? Сколько существует теорий (точек зрения)?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504" marR="11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indent="2520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2520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Выбрать подходящее: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2520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 Какой возникает вопрос?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2520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 Какова будет тема урока?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1504" marR="11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717">
                <a:tc>
                  <a:txBody>
                    <a:bodyPr/>
                    <a:lstStyle/>
                    <a:p>
                      <a:pPr indent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i="1" u="sng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Прием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2. Столкнуть мнения учеников </a:t>
                      </a:r>
                      <a:endParaRPr lang="ru-RU" sz="14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вопросом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или практическим заданием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11504" marR="11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-Вопрос был один? А сколько в классе было мнений? или  –Задание было одно?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Почему так получилось?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indent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Чего мы не знаем?</a:t>
                      </a:r>
                    </a:p>
                  </a:txBody>
                  <a:tcPr marL="11504" marR="11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13490">
                <a:tc>
                  <a:txBody>
                    <a:bodyPr/>
                    <a:lstStyle/>
                    <a:p>
                      <a:pPr indent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i="1" u="sng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Прием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шаг 1.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Обнажить житейское </a:t>
                      </a:r>
                      <a:endParaRPr lang="ru-RU" sz="14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представление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учащихся вопросом или </a:t>
                      </a:r>
                      <a:endParaRPr lang="ru-RU" sz="14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практическим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заданием «на ошибку».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шаг 2.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Предъявить научный факт </a:t>
                      </a:r>
                      <a:endParaRPr lang="ru-RU" sz="14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сообщением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экспериментом, </a:t>
                      </a:r>
                      <a:endParaRPr lang="ru-RU" sz="14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наглядностью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11504" marR="11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 Вы сначала как думали? А как на самом деле?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11504" marR="11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830">
                <a:tc>
                  <a:txBody>
                    <a:bodyPr/>
                    <a:lstStyle/>
                    <a:p>
                      <a:pPr indent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i="1" u="sng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Прием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4.Дать практическое задание, не </a:t>
                      </a:r>
                      <a:endParaRPr lang="ru-RU" sz="14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выполнимое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вообще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11504" marR="11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 Вы смогли выполнить задание? Почему? В чем затруднение?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11504" marR="11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2417">
                <a:tc>
                  <a:txBody>
                    <a:bodyPr/>
                    <a:lstStyle/>
                    <a:p>
                      <a:pPr indent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i="1" u="sng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Прием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5.Дать практическое задание, не </a:t>
                      </a:r>
                      <a:endParaRPr lang="ru-RU" sz="14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сходное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 предыдущими.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11504" marR="11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 Вы смогли выполнить задание? Почему не получается? Чем это задание не похоже на предыдущие?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11504" marR="11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1604">
                <a:tc>
                  <a:txBody>
                    <a:bodyPr/>
                    <a:lstStyle/>
                    <a:p>
                      <a:pPr indent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i="1" u="sng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Прием 6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. 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шаг 1.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Дать практическое задание, </a:t>
                      </a:r>
                      <a:endParaRPr lang="ru-RU" sz="14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сходное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 предыдущими.</a:t>
                      </a:r>
                      <a:endParaRPr lang="ru-RU" sz="14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шаг 2.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Доказать, что задание </a:t>
                      </a:r>
                      <a:endParaRPr lang="ru-RU" sz="14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учениками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не выполнено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11504" marR="11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 Что вы хотели сделать? Какие знания применили? Задание выполнено?</a:t>
                      </a: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11504" marR="115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79690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ПРИЁМ </a:t>
            </a: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2. </a:t>
            </a:r>
            <a:r>
              <a:rPr lang="ru-RU" sz="2400" b="1" dirty="0" smtClean="0">
                <a:solidFill>
                  <a:srgbClr val="00B050"/>
                </a:solidFill>
                <a:latin typeface="Comic Sans MS" pitchFamily="66" charset="0"/>
              </a:rPr>
              <a:t>Урок алгебры в 7-м классе по теме «Свойства степени с натуральным показателем».</a:t>
            </a:r>
            <a:br>
              <a:rPr lang="ru-RU" sz="2400" b="1" dirty="0" smtClean="0">
                <a:solidFill>
                  <a:srgbClr val="00B050"/>
                </a:solidFill>
                <a:latin typeface="Comic Sans MS" pitchFamily="66" charset="0"/>
              </a:rPr>
            </a:br>
            <a:endParaRPr lang="ru-RU" sz="24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857232"/>
          <a:ext cx="8429684" cy="5486400"/>
        </p:xfrm>
        <a:graphic>
          <a:graphicData uri="http://schemas.openxmlformats.org/drawingml/2006/table">
            <a:tbl>
              <a:tblPr/>
              <a:tblGrid>
                <a:gridCol w="4214401"/>
                <a:gridCol w="4215283"/>
              </a:tblGrid>
              <a:tr h="46766">
                <a:tc>
                  <a:txBody>
                    <a:bodyPr/>
                    <a:lstStyle/>
                    <a:p>
                      <a:pPr indent="252095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Учитель</a:t>
                      </a:r>
                      <a:endParaRPr lang="ru-RU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Ученики</a:t>
                      </a:r>
                      <a:endParaRPr lang="ru-RU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382258"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Посмотрите на примеры  на доске. </a:t>
                      </a:r>
                      <a:r>
                        <a:rPr lang="ru-RU" sz="24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вопрос по новому материалу)</a:t>
                      </a:r>
                      <a:endParaRPr lang="ru-RU" sz="24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Как вы думаете, какие действия можно выполнять со степенями?</a:t>
                      </a:r>
                      <a:endParaRPr lang="ru-RU" sz="24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Вопрос  задан один, и ответ должен быть один, а сколько вы высказали мнений?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(вопрос к побуждению)</a:t>
                      </a:r>
                      <a:endParaRPr lang="ru-RU" sz="24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Так чего мы еще не знаем, какой возникает вопрос? 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(побуждение к проблеме)</a:t>
                      </a:r>
                      <a:endParaRPr lang="ru-RU" sz="24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Фиксирует вопрос на доске.</a:t>
                      </a:r>
                      <a:endParaRPr lang="ru-RU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Видят примеры: а</a:t>
                      </a:r>
                      <a:r>
                        <a:rPr lang="ru-RU" sz="20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+ а</a:t>
                      </a:r>
                      <a:r>
                        <a:rPr lang="ru-RU" sz="20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; а</a:t>
                      </a:r>
                      <a:r>
                        <a:rPr lang="ru-RU" sz="20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• а</a:t>
                      </a:r>
                      <a:r>
                        <a:rPr lang="ru-RU" sz="20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; (а</a:t>
                      </a:r>
                      <a:r>
                        <a:rPr lang="ru-RU" sz="20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ru-RU" sz="20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; </a:t>
                      </a:r>
                      <a:r>
                        <a:rPr lang="ru-RU" sz="20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а</a:t>
                      </a:r>
                      <a:r>
                        <a:rPr lang="ru-RU" sz="20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;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2000" baseline="30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: а</a:t>
                      </a:r>
                      <a:r>
                        <a:rPr lang="ru-RU" sz="20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Все, возможно.</a:t>
                      </a: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Только умножение и деление.</a:t>
                      </a: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Только возведение в степень.</a:t>
                      </a: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(Проблемная ситуация.)</a:t>
                      </a:r>
                      <a:endParaRPr lang="ru-RU" sz="20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Много разных мнений.</a:t>
                      </a:r>
                      <a:endParaRPr lang="ru-RU" sz="24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Осознание противоречия.)</a:t>
                      </a:r>
                      <a:endParaRPr lang="ru-RU" sz="24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Какие же действия можно выполнять со степенями</a:t>
                      </a:r>
                      <a:r>
                        <a:rPr lang="ru-RU" sz="2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?(Вопрос.)</a:t>
                      </a:r>
                      <a:endParaRPr lang="ru-RU" sz="2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ПРИЁМ</a:t>
            </a:r>
            <a:r>
              <a:rPr lang="ru-RU" sz="24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3.</a:t>
            </a:r>
            <a:r>
              <a:rPr lang="ru-RU" sz="2400" b="1" dirty="0" smtClean="0">
                <a:solidFill>
                  <a:srgbClr val="009900"/>
                </a:solidFill>
                <a:latin typeface="Comic Sans MS" pitchFamily="66" charset="0"/>
              </a:rPr>
              <a:t>Урок </a:t>
            </a:r>
            <a:r>
              <a:rPr lang="ru-RU" sz="2400" b="1" dirty="0" smtClean="0">
                <a:solidFill>
                  <a:srgbClr val="009900"/>
                </a:solidFill>
                <a:latin typeface="Comic Sans MS" pitchFamily="66" charset="0"/>
              </a:rPr>
              <a:t>математики в 6-м классе по теме «Задачи на проценты»</a:t>
            </a:r>
            <a:endParaRPr lang="ru-RU" sz="2400" b="1" dirty="0">
              <a:solidFill>
                <a:srgbClr val="009900"/>
              </a:solidFill>
              <a:latin typeface="Comic Sans MS" pitchFamily="66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785794"/>
          <a:ext cx="9144000" cy="5951101"/>
        </p:xfrm>
        <a:graphic>
          <a:graphicData uri="http://schemas.openxmlformats.org/drawingml/2006/table">
            <a:tbl>
              <a:tblPr/>
              <a:tblGrid>
                <a:gridCol w="4094486"/>
                <a:gridCol w="5049514"/>
              </a:tblGrid>
              <a:tr h="291219"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510030" algn="ctr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Учитель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Ученики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346057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Times New Roman"/>
                        <a:buChar char="-"/>
                        <a:tabLst>
                          <a:tab pos="191770" algn="l"/>
                          <a:tab pos="457200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Предположим, что сначала цена товара была равна А. Затем цена повысилась на 10%, а в новом году снизилась на 10%. Изменилась ли первоначальная цена товара? 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(Вопрос на ошибку)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Times New Roman"/>
                        <a:buChar char="-"/>
                        <a:tabLst>
                          <a:tab pos="191770" algn="l"/>
                          <a:tab pos="457200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Давайте посчитаем. Цена товара была 100 руб. После повышения на 10% цена стала 110 руб. А после понижения на 10% стала 99 руб. (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предъявление научного факта).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Times New Roman"/>
                        <a:buChar char="-"/>
                        <a:tabLst>
                          <a:tab pos="191770" algn="l"/>
                          <a:tab pos="457200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Итак, что вы сказали сначала?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Times New Roman"/>
                        <a:buChar char="-"/>
                        <a:tabLst>
                          <a:tab pos="191770" algn="l"/>
                          <a:tab pos="457200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А что оказывается на самом деле? 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(Побуждение к осознанию противоречия.)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Какой же сегодня будет тема урока? 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(Побуждение к формулированию проблемы.)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Цена товара не изменилась 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(житейское представление</a:t>
                      </a:r>
                      <a:r>
                        <a:rPr lang="ru-RU" sz="18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).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endParaRPr lang="ru-RU" sz="1800" i="1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endParaRPr lang="ru-RU" sz="1800" i="1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endParaRPr lang="ru-RU" sz="1800" i="1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Испытывают удивление 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(возникновение проблемной ситуации</a:t>
                      </a:r>
                      <a:r>
                        <a:rPr lang="ru-RU" sz="18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).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endParaRPr lang="ru-RU" sz="1800" i="1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endParaRPr lang="ru-RU" sz="1800" i="1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Times New Roman"/>
                        <a:buChar char="-"/>
                        <a:tabLst>
                          <a:tab pos="196850" algn="l"/>
                          <a:tab pos="457200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Что цена не изменится.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Times New Roman"/>
                        <a:buChar char="-"/>
                        <a:tabLst>
                          <a:tab pos="196850" algn="l"/>
                          <a:tab pos="457200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Цена уменьшилась 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(осознание противоречия</a:t>
                      </a:r>
                      <a:r>
                        <a:rPr lang="ru-RU" sz="18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).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Times New Roman"/>
                        <a:buChar char="-"/>
                        <a:tabLst>
                          <a:tab pos="196850" algn="l"/>
                          <a:tab pos="457200" algn="l"/>
                        </a:tabLst>
                      </a:pP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Times New Roman"/>
                        <a:buChar char="-"/>
                        <a:tabLst>
                          <a:tab pos="196850" algn="l"/>
                          <a:tab pos="457200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Задачи на проценты 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(учебная проблема как тема урока).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ПРИЁМ 4. </a:t>
            </a:r>
            <a:r>
              <a:rPr lang="ru-RU" sz="2400" b="1" dirty="0" smtClean="0">
                <a:solidFill>
                  <a:srgbClr val="00B050"/>
                </a:solidFill>
                <a:latin typeface="Comic Sans MS" pitchFamily="66" charset="0"/>
              </a:rPr>
              <a:t>Урок </a:t>
            </a:r>
            <a:r>
              <a:rPr lang="ru-RU" sz="2400" b="1" dirty="0" smtClean="0">
                <a:solidFill>
                  <a:srgbClr val="00B050"/>
                </a:solidFill>
                <a:latin typeface="Comic Sans MS" pitchFamily="66" charset="0"/>
              </a:rPr>
              <a:t>математики в 5-м классе по теме «Умножение десятичных дробей».</a:t>
            </a:r>
            <a:endParaRPr lang="ru-RU" sz="24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7" y="1285860"/>
          <a:ext cx="8215370" cy="5160660"/>
        </p:xfrm>
        <a:graphic>
          <a:graphicData uri="http://schemas.openxmlformats.org/drawingml/2006/table">
            <a:tbl>
              <a:tblPr/>
              <a:tblGrid>
                <a:gridCol w="4107256"/>
                <a:gridCol w="4108114"/>
              </a:tblGrid>
              <a:tr h="322541">
                <a:tc>
                  <a:txBody>
                    <a:bodyPr/>
                    <a:lstStyle/>
                    <a:p>
                      <a:pPr indent="252095" algn="ctr">
                        <a:spcAft>
                          <a:spcPts val="0"/>
                        </a:spcAft>
                        <a:tabLst>
                          <a:tab pos="1510030" algn="ctr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Учитель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Ученики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838119">
                <a:tc>
                  <a:txBody>
                    <a:bodyPr/>
                    <a:lstStyle/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Найдите площадь прямоугольника со сторонами 1,5см и 13 см. Работайте в тетради.(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задание на известный материал)</a:t>
                      </a: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В черновиках найдите площадь прямоугольника со сторонами 1,5см и 1,3см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.(задание на новый материал)</a:t>
                      </a: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Смогли выполнить задание?</a:t>
                      </a: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-В чем затруднение?</a:t>
                      </a: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-Чем это задание не похоже на предыдущее? (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побуждение к осознанию проблемы</a:t>
                      </a:r>
                      <a:r>
                        <a:rPr lang="ru-RU" sz="18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indent="252095" algn="l">
                        <a:spcAft>
                          <a:spcPts val="0"/>
                        </a:spcAft>
                      </a:pP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-Какова сегодня тема урока? 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(побуждение к проблеме)</a:t>
                      </a: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Фиксирует тему на доске.</a:t>
                      </a: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2095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Легко выполняется задание.</a:t>
                      </a: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Испытывают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затруднение. 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(проблемная ситуация.)</a:t>
                      </a: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Нет, не смогли.</a:t>
                      </a: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-Это новое умножение.</a:t>
                      </a: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Надо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умножить десятичную дробь на десятичную, а мы такого еще не решали. (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Осознание проблемы</a:t>
                      </a:r>
                      <a:r>
                        <a:rPr lang="ru-RU" sz="18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indent="252095" algn="l"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252095" algn="l"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Умножение десятичных дробей.(</a:t>
                      </a: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тема)</a:t>
                      </a:r>
                      <a:endParaRPr lang="ru-RU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D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" y="-64974"/>
            <a:ext cx="9144000" cy="68515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в группах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1397000"/>
          <a:ext cx="7786742" cy="2941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62"/>
                <a:gridCol w="4286280"/>
              </a:tblGrid>
              <a:tr h="460364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учитель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ученик</a:t>
                      </a:r>
                      <a:endParaRPr lang="ru-RU" sz="3600" dirty="0"/>
                    </a:p>
                  </a:txBody>
                  <a:tcPr/>
                </a:tc>
              </a:tr>
              <a:tr h="230188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967</Words>
  <Application>Microsoft Office PowerPoint</Application>
  <PresentationFormat>Экран (4:3)</PresentationFormat>
  <Paragraphs>179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Использование технологии проблемно-диалогического обучения на уроках математики. </vt:lpstr>
      <vt:lpstr>Технология проблемного – диалога  -это технология, обеспечивающая творческое усвоение знаний учащимися посредством специально организованного учителем диалога. </vt:lpstr>
      <vt:lpstr>Слайд 3</vt:lpstr>
      <vt:lpstr>Слайд 4</vt:lpstr>
      <vt:lpstr>ПРИЁМ 2. Урок алгебры в 7-м классе по теме «Свойства степени с натуральным показателем». </vt:lpstr>
      <vt:lpstr>ПРИЁМ 3.Урок математики в 6-м классе по теме «Задачи на проценты»</vt:lpstr>
      <vt:lpstr>ПРИЁМ 4. Урок математики в 5-м классе по теме «Умножение десятичных дробей».</vt:lpstr>
      <vt:lpstr>Слайд 8</vt:lpstr>
      <vt:lpstr>Работа в группах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технологии проблемно-диалогического обучения на уроках математики. </dc:title>
  <dc:creator>Прахнау</dc:creator>
  <cp:lastModifiedBy>Прахнау </cp:lastModifiedBy>
  <cp:revision>9</cp:revision>
  <dcterms:created xsi:type="dcterms:W3CDTF">2013-08-20T07:30:07Z</dcterms:created>
  <dcterms:modified xsi:type="dcterms:W3CDTF">2013-08-20T16:25:38Z</dcterms:modified>
</cp:coreProperties>
</file>